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2" r:id="rId7"/>
    <p:sldId id="263" r:id="rId8"/>
    <p:sldId id="264" r:id="rId9"/>
    <p:sldId id="265" r:id="rId10"/>
    <p:sldId id="266" r:id="rId11"/>
    <p:sldId id="267" r:id="rId12"/>
    <p:sldId id="268" r:id="rId13"/>
    <p:sldId id="269" r:id="rId14"/>
    <p:sldId id="26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FF"/>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9A85AA-7442-49EC-9AE8-5FD035192976}" type="datetimeFigureOut">
              <a:rPr lang="en-US" smtClean="0"/>
              <a:t>9/27/2013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A3B38-3DCC-4F54-821E-DDEEED387F6F}" type="slidenum">
              <a:rPr lang="en-US" smtClean="0"/>
              <a:t>‹#›</a:t>
            </a:fld>
            <a:endParaRPr lang="en-US"/>
          </a:p>
        </p:txBody>
      </p:sp>
    </p:spTree>
    <p:extLst>
      <p:ext uri="{BB962C8B-B14F-4D97-AF65-F5344CB8AC3E}">
        <p14:creationId xmlns:p14="http://schemas.microsoft.com/office/powerpoint/2010/main" val="14524563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9A85AA-7442-49EC-9AE8-5FD035192976}" type="datetimeFigureOut">
              <a:rPr lang="en-US" smtClean="0"/>
              <a:t>9/27/2013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A3B38-3DCC-4F54-821E-DDEEED387F6F}" type="slidenum">
              <a:rPr lang="en-US" smtClean="0"/>
              <a:t>‹#›</a:t>
            </a:fld>
            <a:endParaRPr lang="en-US"/>
          </a:p>
        </p:txBody>
      </p:sp>
    </p:spTree>
    <p:extLst>
      <p:ext uri="{BB962C8B-B14F-4D97-AF65-F5344CB8AC3E}">
        <p14:creationId xmlns:p14="http://schemas.microsoft.com/office/powerpoint/2010/main" val="2622185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9A85AA-7442-49EC-9AE8-5FD035192976}" type="datetimeFigureOut">
              <a:rPr lang="en-US" smtClean="0"/>
              <a:t>9/27/2013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A3B38-3DCC-4F54-821E-DDEEED387F6F}" type="slidenum">
              <a:rPr lang="en-US" smtClean="0"/>
              <a:t>‹#›</a:t>
            </a:fld>
            <a:endParaRPr lang="en-US"/>
          </a:p>
        </p:txBody>
      </p:sp>
    </p:spTree>
    <p:extLst>
      <p:ext uri="{BB962C8B-B14F-4D97-AF65-F5344CB8AC3E}">
        <p14:creationId xmlns:p14="http://schemas.microsoft.com/office/powerpoint/2010/main" val="2004758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9A85AA-7442-49EC-9AE8-5FD035192976}" type="datetimeFigureOut">
              <a:rPr lang="en-US" smtClean="0"/>
              <a:t>9/27/2013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A3B38-3DCC-4F54-821E-DDEEED387F6F}" type="slidenum">
              <a:rPr lang="en-US" smtClean="0"/>
              <a:t>‹#›</a:t>
            </a:fld>
            <a:endParaRPr lang="en-US"/>
          </a:p>
        </p:txBody>
      </p:sp>
    </p:spTree>
    <p:extLst>
      <p:ext uri="{BB962C8B-B14F-4D97-AF65-F5344CB8AC3E}">
        <p14:creationId xmlns:p14="http://schemas.microsoft.com/office/powerpoint/2010/main" val="2766111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9A85AA-7442-49EC-9AE8-5FD035192976}" type="datetimeFigureOut">
              <a:rPr lang="en-US" smtClean="0"/>
              <a:t>9/27/2013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A3B38-3DCC-4F54-821E-DDEEED387F6F}" type="slidenum">
              <a:rPr lang="en-US" smtClean="0"/>
              <a:t>‹#›</a:t>
            </a:fld>
            <a:endParaRPr lang="en-US"/>
          </a:p>
        </p:txBody>
      </p:sp>
    </p:spTree>
    <p:extLst>
      <p:ext uri="{BB962C8B-B14F-4D97-AF65-F5344CB8AC3E}">
        <p14:creationId xmlns:p14="http://schemas.microsoft.com/office/powerpoint/2010/main" val="1757965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9A85AA-7442-49EC-9AE8-5FD035192976}" type="datetimeFigureOut">
              <a:rPr lang="en-US" smtClean="0"/>
              <a:t>9/27/2013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A3B38-3DCC-4F54-821E-DDEEED387F6F}" type="slidenum">
              <a:rPr lang="en-US" smtClean="0"/>
              <a:t>‹#›</a:t>
            </a:fld>
            <a:endParaRPr lang="en-US"/>
          </a:p>
        </p:txBody>
      </p:sp>
    </p:spTree>
    <p:extLst>
      <p:ext uri="{BB962C8B-B14F-4D97-AF65-F5344CB8AC3E}">
        <p14:creationId xmlns:p14="http://schemas.microsoft.com/office/powerpoint/2010/main" val="1146715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19A85AA-7442-49EC-9AE8-5FD035192976}" type="datetimeFigureOut">
              <a:rPr lang="en-US" smtClean="0"/>
              <a:t>9/27/2013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1A3B38-3DCC-4F54-821E-DDEEED387F6F}" type="slidenum">
              <a:rPr lang="en-US" smtClean="0"/>
              <a:t>‹#›</a:t>
            </a:fld>
            <a:endParaRPr lang="en-US"/>
          </a:p>
        </p:txBody>
      </p:sp>
    </p:spTree>
    <p:extLst>
      <p:ext uri="{BB962C8B-B14F-4D97-AF65-F5344CB8AC3E}">
        <p14:creationId xmlns:p14="http://schemas.microsoft.com/office/powerpoint/2010/main" val="4268234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19A85AA-7442-49EC-9AE8-5FD035192976}" type="datetimeFigureOut">
              <a:rPr lang="en-US" smtClean="0"/>
              <a:t>9/27/2013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1A3B38-3DCC-4F54-821E-DDEEED387F6F}" type="slidenum">
              <a:rPr lang="en-US" smtClean="0"/>
              <a:t>‹#›</a:t>
            </a:fld>
            <a:endParaRPr lang="en-US"/>
          </a:p>
        </p:txBody>
      </p:sp>
    </p:spTree>
    <p:extLst>
      <p:ext uri="{BB962C8B-B14F-4D97-AF65-F5344CB8AC3E}">
        <p14:creationId xmlns:p14="http://schemas.microsoft.com/office/powerpoint/2010/main" val="750894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9A85AA-7442-49EC-9AE8-5FD035192976}" type="datetimeFigureOut">
              <a:rPr lang="en-US" smtClean="0"/>
              <a:t>9/27/2013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1A3B38-3DCC-4F54-821E-DDEEED387F6F}" type="slidenum">
              <a:rPr lang="en-US" smtClean="0"/>
              <a:t>‹#›</a:t>
            </a:fld>
            <a:endParaRPr lang="en-US"/>
          </a:p>
        </p:txBody>
      </p:sp>
    </p:spTree>
    <p:extLst>
      <p:ext uri="{BB962C8B-B14F-4D97-AF65-F5344CB8AC3E}">
        <p14:creationId xmlns:p14="http://schemas.microsoft.com/office/powerpoint/2010/main" val="3725844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9A85AA-7442-49EC-9AE8-5FD035192976}" type="datetimeFigureOut">
              <a:rPr lang="en-US" smtClean="0"/>
              <a:t>9/27/2013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A3B38-3DCC-4F54-821E-DDEEED387F6F}" type="slidenum">
              <a:rPr lang="en-US" smtClean="0"/>
              <a:t>‹#›</a:t>
            </a:fld>
            <a:endParaRPr lang="en-US"/>
          </a:p>
        </p:txBody>
      </p:sp>
    </p:spTree>
    <p:extLst>
      <p:ext uri="{BB962C8B-B14F-4D97-AF65-F5344CB8AC3E}">
        <p14:creationId xmlns:p14="http://schemas.microsoft.com/office/powerpoint/2010/main" val="8346728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9A85AA-7442-49EC-9AE8-5FD035192976}" type="datetimeFigureOut">
              <a:rPr lang="en-US" smtClean="0"/>
              <a:t>9/27/2013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A3B38-3DCC-4F54-821E-DDEEED387F6F}" type="slidenum">
              <a:rPr lang="en-US" smtClean="0"/>
              <a:t>‹#›</a:t>
            </a:fld>
            <a:endParaRPr lang="en-US"/>
          </a:p>
        </p:txBody>
      </p:sp>
    </p:spTree>
    <p:extLst>
      <p:ext uri="{BB962C8B-B14F-4D97-AF65-F5344CB8AC3E}">
        <p14:creationId xmlns:p14="http://schemas.microsoft.com/office/powerpoint/2010/main" val="3608930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9A85AA-7442-49EC-9AE8-5FD035192976}" type="datetimeFigureOut">
              <a:rPr lang="en-US" smtClean="0"/>
              <a:t>9/27/2013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1A3B38-3DCC-4F54-821E-DDEEED387F6F}" type="slidenum">
              <a:rPr lang="en-US" smtClean="0"/>
              <a:t>‹#›</a:t>
            </a:fld>
            <a:endParaRPr lang="en-US"/>
          </a:p>
        </p:txBody>
      </p:sp>
    </p:spTree>
    <p:extLst>
      <p:ext uri="{BB962C8B-B14F-4D97-AF65-F5344CB8AC3E}">
        <p14:creationId xmlns:p14="http://schemas.microsoft.com/office/powerpoint/2010/main" val="2463794318"/>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limit-point.com/BooleanSearchServer/BSS.html" TargetMode="External"/><Relationship Id="rId2" Type="http://schemas.openxmlformats.org/officeDocument/2006/relationships/hyperlink" Target="http://www.npldocuments.org/libraryblog/wp-content/uploads/2012/01/Dewey.jpg" TargetMode="External"/><Relationship Id="rId1" Type="http://schemas.openxmlformats.org/officeDocument/2006/relationships/slideLayout" Target="../slideLayouts/slideLayout2.xml"/><Relationship Id="rId4" Type="http://schemas.openxmlformats.org/officeDocument/2006/relationships/hyperlink" Target="http://forrst.com/people/jay0917"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1600"/>
            <a:ext cx="9157081"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ubtitle 2"/>
          <p:cNvSpPr>
            <a:spLocks noGrp="1"/>
          </p:cNvSpPr>
          <p:nvPr>
            <p:ph type="subTitle" idx="1"/>
          </p:nvPr>
        </p:nvSpPr>
        <p:spPr>
          <a:xfrm>
            <a:off x="1447800" y="6172200"/>
            <a:ext cx="6400800" cy="1752600"/>
          </a:xfrm>
        </p:spPr>
        <p:txBody>
          <a:bodyPr/>
          <a:lstStyle/>
          <a:p>
            <a:r>
              <a:rPr lang="en-US" dirty="0" smtClean="0">
                <a:solidFill>
                  <a:srgbClr val="C00000"/>
                </a:solidFill>
              </a:rPr>
              <a:t>By: Amanda Adams</a:t>
            </a:r>
            <a:endParaRPr lang="en-US" dirty="0">
              <a:solidFill>
                <a:srgbClr val="C00000"/>
              </a:solidFill>
            </a:endParaRPr>
          </a:p>
        </p:txBody>
      </p:sp>
      <p:sp>
        <p:nvSpPr>
          <p:cNvPr id="6" name="Rectangle 5"/>
          <p:cNvSpPr/>
          <p:nvPr/>
        </p:nvSpPr>
        <p:spPr>
          <a:xfrm>
            <a:off x="1169974" y="228600"/>
            <a:ext cx="705962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Terms for the week</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233330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74837"/>
            <a:ext cx="8229600" cy="4525963"/>
          </a:xfrm>
        </p:spPr>
        <p:txBody>
          <a:bodyPr>
            <a:normAutofit/>
          </a:bodyPr>
          <a:lstStyle/>
          <a:p>
            <a:r>
              <a:rPr lang="en-US" sz="3600" b="1" dirty="0" smtClean="0">
                <a:solidFill>
                  <a:srgbClr val="FF0000"/>
                </a:solidFill>
                <a:latin typeface="Batang" pitchFamily="18" charset="-127"/>
                <a:ea typeface="Batang" pitchFamily="18" charset="-127"/>
              </a:rPr>
              <a:t>Plagiarism is someone talking some ones else work or idea and saying its theirs.</a:t>
            </a:r>
            <a:endParaRPr lang="en-US" sz="3600" b="1" dirty="0">
              <a:solidFill>
                <a:srgbClr val="FF0000"/>
              </a:solidFill>
              <a:latin typeface="Batang" pitchFamily="18" charset="-127"/>
              <a:ea typeface="Batang" pitchFamily="18" charset="-127"/>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0856" y="3379694"/>
            <a:ext cx="4286250" cy="3478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90301"/>
            <a:ext cx="3505200" cy="3167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325945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smtClean="0">
                <a:solidFill>
                  <a:srgbClr val="33CCFF"/>
                </a:solidFill>
                <a:latin typeface="Batang" pitchFamily="18" charset="-127"/>
                <a:ea typeface="Batang" pitchFamily="18" charset="-127"/>
              </a:rPr>
              <a:t>A </a:t>
            </a:r>
            <a:r>
              <a:rPr lang="en-US" b="1" dirty="0">
                <a:solidFill>
                  <a:srgbClr val="33CCFF"/>
                </a:solidFill>
                <a:latin typeface="Batang" pitchFamily="18" charset="-127"/>
                <a:ea typeface="Batang" pitchFamily="18" charset="-127"/>
              </a:rPr>
              <a:t>category of artistic composition, as in music or literature, characterized by similarities in form, style, or subject </a:t>
            </a:r>
            <a:r>
              <a:rPr lang="en-US" b="1" dirty="0" smtClean="0">
                <a:solidFill>
                  <a:srgbClr val="33CCFF"/>
                </a:solidFill>
                <a:latin typeface="Batang" pitchFamily="18" charset="-127"/>
                <a:ea typeface="Batang" pitchFamily="18" charset="-127"/>
              </a:rPr>
              <a:t>matter.</a:t>
            </a:r>
            <a:endParaRPr lang="en-US" b="1" dirty="0">
              <a:solidFill>
                <a:srgbClr val="33CCFF"/>
              </a:solidFill>
              <a:latin typeface="Batang" pitchFamily="18" charset="-127"/>
              <a:ea typeface="Batang" pitchFamily="18" charset="-127"/>
            </a:endParaRPr>
          </a:p>
        </p:txBody>
      </p:sp>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15415" b="30930"/>
          <a:stretch/>
        </p:blipFill>
        <p:spPr bwMode="auto">
          <a:xfrm>
            <a:off x="0" y="-76200"/>
            <a:ext cx="91440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694" r="11882" b="4753"/>
          <a:stretch/>
        </p:blipFill>
        <p:spPr bwMode="auto">
          <a:xfrm>
            <a:off x="5504329" y="3352800"/>
            <a:ext cx="3639671" cy="3572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581400"/>
            <a:ext cx="4529137"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698211"/>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400" b="1" dirty="0">
                <a:solidFill>
                  <a:srgbClr val="FF0000"/>
                </a:solidFill>
                <a:latin typeface="Batang" pitchFamily="18" charset="-127"/>
                <a:ea typeface="Batang" pitchFamily="18" charset="-127"/>
              </a:rPr>
              <a:t>a person or thing that is being discussed, described, or dealt </a:t>
            </a:r>
            <a:r>
              <a:rPr lang="en-US" sz="4400" b="1" dirty="0" smtClean="0">
                <a:solidFill>
                  <a:srgbClr val="FF0000"/>
                </a:solidFill>
                <a:latin typeface="Batang" pitchFamily="18" charset="-127"/>
                <a:ea typeface="Batang" pitchFamily="18" charset="-127"/>
              </a:rPr>
              <a:t>with.</a:t>
            </a:r>
            <a:endParaRPr lang="en-US" sz="4400" b="1" dirty="0">
              <a:solidFill>
                <a:srgbClr val="FF0000"/>
              </a:solidFill>
              <a:latin typeface="Batang" pitchFamily="18" charset="-127"/>
              <a:ea typeface="Batang" pitchFamily="18" charset="-127"/>
            </a:endParaRPr>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40882"/>
          <a:stretch/>
        </p:blipFill>
        <p:spPr bwMode="auto">
          <a:xfrm>
            <a:off x="381000" y="76200"/>
            <a:ext cx="8382000" cy="138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1108"/>
          <a:stretch/>
        </p:blipFill>
        <p:spPr bwMode="auto">
          <a:xfrm>
            <a:off x="4728883" y="3415553"/>
            <a:ext cx="40386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1964223"/>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8000" b="1" cap="all" dirty="0">
                <a:ln w="9000" cmpd="sng">
                  <a:solidFill>
                    <a:schemeClr val="accent4">
                      <a:shade val="50000"/>
                      <a:satMod val="120000"/>
                    </a:schemeClr>
                  </a:solidFill>
                  <a:prstDash val="solid"/>
                </a:ln>
                <a:solidFill>
                  <a:schemeClr val="accent4">
                    <a:lumMod val="40000"/>
                    <a:lumOff val="60000"/>
                  </a:schemeClr>
                </a:solidFill>
                <a:effectLst>
                  <a:reflection blurRad="12700" stA="28000" endPos="45000" dist="1000" dir="5400000" sy="-100000" algn="bl" rotWithShape="0"/>
                </a:effectLst>
              </a:rPr>
              <a:t>call number</a:t>
            </a:r>
          </a:p>
        </p:txBody>
      </p:sp>
      <p:sp>
        <p:nvSpPr>
          <p:cNvPr id="3" name="Content Placeholder 2"/>
          <p:cNvSpPr>
            <a:spLocks noGrp="1"/>
          </p:cNvSpPr>
          <p:nvPr>
            <p:ph idx="1"/>
          </p:nvPr>
        </p:nvSpPr>
        <p:spPr/>
        <p:txBody>
          <a:bodyPr>
            <a:normAutofit/>
          </a:bodyPr>
          <a:lstStyle/>
          <a:p>
            <a:r>
              <a:rPr lang="en-US" sz="3000" b="1" dirty="0" smtClean="0">
                <a:solidFill>
                  <a:srgbClr val="92D050"/>
                </a:solidFill>
                <a:latin typeface="Aharoni" pitchFamily="2" charset="-79"/>
                <a:ea typeface="Batang" pitchFamily="18" charset="-127"/>
                <a:cs typeface="Aharoni" pitchFamily="2" charset="-79"/>
              </a:rPr>
              <a:t>A </a:t>
            </a:r>
            <a:r>
              <a:rPr lang="en-US" sz="3000" b="1" dirty="0">
                <a:solidFill>
                  <a:srgbClr val="92D050"/>
                </a:solidFill>
                <a:latin typeface="Aharoni" pitchFamily="2" charset="-79"/>
                <a:ea typeface="Batang" pitchFamily="18" charset="-127"/>
                <a:cs typeface="Aharoni" pitchFamily="2" charset="-79"/>
              </a:rPr>
              <a:t>mark, esp. a number, on the spine of a library book, or listed in the library's catalog, indicating the book's location in the library.</a:t>
            </a:r>
            <a:endParaRPr lang="en-US" sz="3000" b="1" dirty="0">
              <a:solidFill>
                <a:srgbClr val="92D050"/>
              </a:solidFill>
              <a:latin typeface="Aharoni" pitchFamily="2" charset="-79"/>
              <a:ea typeface="Batang" pitchFamily="18" charset="-127"/>
              <a:cs typeface="Aharoni" pitchFamily="2" charset="-79"/>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1" y="3124200"/>
            <a:ext cx="50292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76" y="3594100"/>
            <a:ext cx="2864224" cy="326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042420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cited page……</a:t>
            </a:r>
            <a:endParaRPr lang="en-US" dirty="0"/>
          </a:p>
        </p:txBody>
      </p:sp>
      <p:sp>
        <p:nvSpPr>
          <p:cNvPr id="3" name="Content Placeholder 2"/>
          <p:cNvSpPr>
            <a:spLocks noGrp="1"/>
          </p:cNvSpPr>
          <p:nvPr>
            <p:ph idx="1"/>
          </p:nvPr>
        </p:nvSpPr>
        <p:spPr/>
        <p:txBody>
          <a:bodyPr/>
          <a:lstStyle/>
          <a:p>
            <a:r>
              <a:rPr lang="en-US" dirty="0" smtClean="0">
                <a:hlinkClick r:id="rId2"/>
              </a:rPr>
              <a:t>http://www.npldocuments.org/libraryblog/wp-content/uploads/2012/01/Dewey.jpg</a:t>
            </a:r>
            <a:r>
              <a:rPr lang="en-US" dirty="0" smtClean="0"/>
              <a:t> </a:t>
            </a:r>
          </a:p>
          <a:p>
            <a:r>
              <a:rPr lang="en-US" dirty="0" smtClean="0">
                <a:hlinkClick r:id="rId3"/>
              </a:rPr>
              <a:t>http://</a:t>
            </a:r>
            <a:r>
              <a:rPr lang="en-US" dirty="0" smtClean="0">
                <a:hlinkClick r:id="rId3"/>
              </a:rPr>
              <a:t>www.limit-point.com/BooleanSearchServer/BSS.html</a:t>
            </a:r>
            <a:endParaRPr lang="en-US" dirty="0" smtClean="0"/>
          </a:p>
          <a:p>
            <a:endParaRPr lang="en-US" dirty="0" smtClean="0"/>
          </a:p>
          <a:p>
            <a:r>
              <a:rPr lang="en-US" dirty="0">
                <a:hlinkClick r:id="rId4"/>
              </a:rPr>
              <a:t>http://</a:t>
            </a:r>
            <a:r>
              <a:rPr lang="en-US" dirty="0" smtClean="0">
                <a:hlinkClick r:id="rId4"/>
              </a:rPr>
              <a:t>forrst.com/people/jay0917</a:t>
            </a:r>
            <a:r>
              <a:rPr lang="en-US" dirty="0" smtClean="0"/>
              <a:t> </a:t>
            </a:r>
            <a:endParaRPr lang="en-US" dirty="0"/>
          </a:p>
        </p:txBody>
      </p:sp>
    </p:spTree>
    <p:extLst>
      <p:ext uri="{BB962C8B-B14F-4D97-AF65-F5344CB8AC3E}">
        <p14:creationId xmlns:p14="http://schemas.microsoft.com/office/powerpoint/2010/main" val="35222341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5" name="Picture 7" descr="C:\Users\amandaa1520505\AppData\Local\Microsoft\Windows\Temporary Internet Files\Content.IE5\8PPOKCTD\MC900441328[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3582" y="-1676400"/>
            <a:ext cx="11292059" cy="9982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57200" y="1676400"/>
            <a:ext cx="8229600" cy="3505200"/>
          </a:xfrm>
        </p:spPr>
        <p:txBody>
          <a:bodyPr/>
          <a:lstStyle/>
          <a:p>
            <a:r>
              <a:rPr lang="en-US" dirty="0" smtClean="0">
                <a:solidFill>
                  <a:srgbClr val="FF0000"/>
                </a:solidFill>
                <a:latin typeface="Aharoni" pitchFamily="2" charset="-79"/>
                <a:cs typeface="Aharoni" pitchFamily="2" charset="-79"/>
              </a:rPr>
              <a:t>OPAC is what you call an online bibliography </a:t>
            </a:r>
            <a:r>
              <a:rPr lang="en-US" dirty="0">
                <a:solidFill>
                  <a:srgbClr val="FF0000"/>
                </a:solidFill>
                <a:latin typeface="Aharoni" pitchFamily="2" charset="-79"/>
                <a:cs typeface="Aharoni" pitchFamily="2" charset="-79"/>
              </a:rPr>
              <a:t>o</a:t>
            </a:r>
            <a:r>
              <a:rPr lang="en-US" dirty="0" smtClean="0">
                <a:solidFill>
                  <a:srgbClr val="FF0000"/>
                </a:solidFill>
                <a:latin typeface="Aharoni" pitchFamily="2" charset="-79"/>
                <a:cs typeface="Aharoni" pitchFamily="2" charset="-79"/>
              </a:rPr>
              <a:t>f a library collection that is available to the public. </a:t>
            </a:r>
            <a:endParaRPr lang="en-US" dirty="0">
              <a:solidFill>
                <a:srgbClr val="FF0000"/>
              </a:solidFill>
              <a:latin typeface="Aharoni" pitchFamily="2" charset="-79"/>
              <a:cs typeface="Aharoni" pitchFamily="2" charset="-79"/>
            </a:endParaRPr>
          </a:p>
        </p:txBody>
      </p:sp>
      <p:pic>
        <p:nvPicPr>
          <p:cNvPr id="2050" name="Picture 2" descr="C:\Users\amandaa1520505\AppData\Local\Microsoft\Windows\Temporary Internet Files\Content.IE5\8PPOKCTD\MC900434511[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609600"/>
            <a:ext cx="1061958" cy="100266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mandaa1520505\AppData\Local\Microsoft\Windows\Temporary Internet Files\Content.IE5\AIF9PRM1\MC900434513[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09227" y="609600"/>
            <a:ext cx="1198732" cy="86518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mandaa1520505\AppData\Local\Microsoft\Windows\Temporary Internet Files\Content.IE5\8PPOKCTD\MC900434483[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8400" y="692005"/>
            <a:ext cx="1360687" cy="83199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mandaa1520505\AppData\Local\Microsoft\Windows\Temporary Internet Files\Content.IE5\UAK930VU\MC900434487[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99087" y="685800"/>
            <a:ext cx="1286722" cy="81842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257800" y="457200"/>
            <a:ext cx="3505200" cy="1200329"/>
          </a:xfrm>
          <a:prstGeom prst="rect">
            <a:avLst/>
          </a:prstGeom>
          <a:noFill/>
        </p:spPr>
        <p:txBody>
          <a:bodyPr wrap="square" rtlCol="0">
            <a:spAutoFit/>
          </a:bodyPr>
          <a:lstStyle/>
          <a:p>
            <a:r>
              <a:rPr lang="en-US" sz="3600" dirty="0">
                <a:solidFill>
                  <a:srgbClr val="FF0000"/>
                </a:solidFill>
              </a:rPr>
              <a:t>(</a:t>
            </a:r>
            <a:r>
              <a:rPr lang="en-US" sz="3600" dirty="0" smtClean="0">
                <a:solidFill>
                  <a:srgbClr val="FF0000"/>
                </a:solidFill>
              </a:rPr>
              <a:t>Online Public Access Catalog)</a:t>
            </a:r>
            <a:endParaRPr lang="en-US" sz="3600" dirty="0">
              <a:solidFill>
                <a:srgbClr val="FF0000"/>
              </a:solidFill>
            </a:endParaRPr>
          </a:p>
        </p:txBody>
      </p:sp>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15000" y="2640246"/>
            <a:ext cx="2862500" cy="2388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32350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1524000"/>
            <a:ext cx="4495800" cy="5334000"/>
          </a:xfrm>
        </p:spPr>
        <p:txBody>
          <a:bodyPr>
            <a:normAutofit/>
          </a:bodyPr>
          <a:lstStyle/>
          <a:p>
            <a:r>
              <a:rPr lang="en-US" sz="4400" b="1" dirty="0" smtClean="0">
                <a:latin typeface="Aharoni" pitchFamily="2" charset="-79"/>
                <a:cs typeface="Aharoni" pitchFamily="2" charset="-79"/>
              </a:rPr>
              <a:t>It’s a system the library uses to organize books by their subjects. Ten main subjects.</a:t>
            </a:r>
            <a:endParaRPr lang="en-US" sz="4400" b="1" dirty="0">
              <a:latin typeface="Aharoni" pitchFamily="2" charset="-79"/>
              <a:cs typeface="Aharoni" pitchFamily="2" charset="-79"/>
            </a:endParaRPr>
          </a:p>
        </p:txBody>
      </p:sp>
      <p:pic>
        <p:nvPicPr>
          <p:cNvPr id="3074"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9176" t="4902" r="9770" b="79673"/>
          <a:stretch/>
        </p:blipFill>
        <p:spPr bwMode="auto">
          <a:xfrm>
            <a:off x="0" y="0"/>
            <a:ext cx="9144000" cy="151855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133" t="21914" r="6133" b="7360"/>
          <a:stretch/>
        </p:blipFill>
        <p:spPr bwMode="auto">
          <a:xfrm>
            <a:off x="4615543" y="1518555"/>
            <a:ext cx="4528457" cy="5339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24200" y="3025928"/>
            <a:ext cx="1252537" cy="108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674348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82" y="-762000"/>
            <a:ext cx="9296400" cy="777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38200" y="1722437"/>
            <a:ext cx="8229600" cy="4525963"/>
          </a:xfrm>
        </p:spPr>
        <p:txBody>
          <a:bodyPr/>
          <a:lstStyle/>
          <a:p>
            <a:r>
              <a:rPr lang="en-US" b="1" dirty="0" smtClean="0">
                <a:solidFill>
                  <a:srgbClr val="002060"/>
                </a:solidFill>
              </a:rPr>
              <a:t>Short stories and novels that talk about imaginary events and people.</a:t>
            </a:r>
          </a:p>
          <a:p>
            <a:endParaRPr lang="en-US" b="1" dirty="0">
              <a:solidFill>
                <a:srgbClr val="002060"/>
              </a:solidFill>
            </a:endParaRPr>
          </a:p>
          <a:p>
            <a:r>
              <a:rPr lang="en-US" b="1" dirty="0" smtClean="0">
                <a:solidFill>
                  <a:srgbClr val="002060"/>
                </a:solidFill>
              </a:rPr>
              <a:t>EX: The Carpathian novels the dark series</a:t>
            </a:r>
            <a:r>
              <a:rPr lang="en-US" dirty="0" smtClean="0"/>
              <a:t>.</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0"/>
            <a:ext cx="8153400" cy="15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24965" b="17058"/>
          <a:stretch/>
        </p:blipFill>
        <p:spPr bwMode="auto">
          <a:xfrm>
            <a:off x="685800" y="5410199"/>
            <a:ext cx="8001000" cy="1228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5325" t="56539" r="6395" b="14716"/>
          <a:stretch/>
        </p:blipFill>
        <p:spPr bwMode="auto">
          <a:xfrm>
            <a:off x="685800" y="4114800"/>
            <a:ext cx="8001000" cy="1290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552692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609600"/>
            <a:ext cx="9297988" cy="792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905000"/>
            <a:ext cx="7772400" cy="4525963"/>
          </a:xfrm>
        </p:spPr>
        <p:txBody>
          <a:bodyPr/>
          <a:lstStyle/>
          <a:p>
            <a:r>
              <a:rPr lang="en-US" b="1" dirty="0" smtClean="0">
                <a:solidFill>
                  <a:schemeClr val="bg1">
                    <a:lumMod val="95000"/>
                    <a:lumOff val="5000"/>
                  </a:schemeClr>
                </a:solidFill>
              </a:rPr>
              <a:t>Nonfiction is writing based on true facts, real events, and real people.</a:t>
            </a:r>
          </a:p>
          <a:p>
            <a:endParaRPr lang="en-US" b="1" dirty="0">
              <a:solidFill>
                <a:srgbClr val="C00000"/>
              </a:solidFill>
            </a:endParaRPr>
          </a:p>
          <a:p>
            <a:r>
              <a:rPr lang="en-US" b="1" dirty="0" smtClean="0">
                <a:solidFill>
                  <a:srgbClr val="C00000"/>
                </a:solidFill>
              </a:rPr>
              <a:t>EX: Biography or history</a:t>
            </a:r>
            <a:endParaRPr lang="en-US" b="1" dirty="0">
              <a:solidFill>
                <a:srgbClr val="C00000"/>
              </a:solidFill>
            </a:endParaRPr>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960" t="4736" r="33983" b="37635"/>
          <a:stretch/>
        </p:blipFill>
        <p:spPr bwMode="auto">
          <a:xfrm>
            <a:off x="457200" y="30480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387" y="5565775"/>
            <a:ext cx="7999413"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t="23443"/>
          <a:stretch/>
        </p:blipFill>
        <p:spPr bwMode="auto">
          <a:xfrm>
            <a:off x="687387" y="4267200"/>
            <a:ext cx="7847013" cy="1334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0689307"/>
      </p:ext>
    </p:extLst>
  </p:cSld>
  <p:clrMapOvr>
    <a:masterClrMapping/>
  </p:clrMapOvr>
  <p:transition spd="slow">
    <p:wheel spokes="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4525963"/>
          </a:xfrm>
        </p:spPr>
        <p:txBody>
          <a:bodyPr>
            <a:normAutofit/>
          </a:bodyPr>
          <a:lstStyle/>
          <a:p>
            <a:r>
              <a:rPr lang="en-US" sz="4400" dirty="0" smtClean="0">
                <a:solidFill>
                  <a:srgbClr val="7030A0"/>
                </a:solidFill>
                <a:latin typeface="Albertus MT Lt" pitchFamily="18" charset="0"/>
              </a:rPr>
              <a:t>Periodicals are magazines or newspaper published at regular intervals. </a:t>
            </a:r>
            <a:endParaRPr lang="en-US" sz="4400" dirty="0">
              <a:solidFill>
                <a:srgbClr val="7030A0"/>
              </a:solidFill>
              <a:latin typeface="Albertus MT Lt" pitchFamily="18" charset="0"/>
            </a:endParaRPr>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668" t="5382" r="54960" b="74392"/>
          <a:stretch/>
        </p:blipFill>
        <p:spPr bwMode="auto">
          <a:xfrm>
            <a:off x="0" y="-41564"/>
            <a:ext cx="9144000" cy="1641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38600"/>
            <a:ext cx="3810000" cy="2792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3429000"/>
            <a:ext cx="28575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16695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1" y="1570037"/>
            <a:ext cx="4572000" cy="5211763"/>
          </a:xfrm>
        </p:spPr>
        <p:txBody>
          <a:bodyPr/>
          <a:lstStyle/>
          <a:p>
            <a:r>
              <a:rPr lang="en-US" dirty="0" smtClean="0"/>
              <a:t>Is some kind of search that allows users to combine keywords with operators, like AND, NOT, and OR.</a:t>
            </a:r>
          </a:p>
          <a:p>
            <a:r>
              <a:rPr lang="en-US" dirty="0" smtClean="0"/>
              <a:t>EX: Hotel and Alabama. </a:t>
            </a:r>
            <a:endParaRPr lang="en-US" dirty="0"/>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5763" t="15527" r="33510" b="64059"/>
          <a:stretch/>
        </p:blipFill>
        <p:spPr bwMode="auto">
          <a:xfrm>
            <a:off x="990600" y="0"/>
            <a:ext cx="654396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524000"/>
            <a:ext cx="44958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9295133"/>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981200"/>
            <a:ext cx="8229600" cy="4525963"/>
          </a:xfrm>
          <a:ln>
            <a:solidFill>
              <a:schemeClr val="accent1"/>
            </a:solidFill>
          </a:ln>
        </p:spPr>
        <p:txBody>
          <a:bodyPr/>
          <a:lstStyle/>
          <a:p>
            <a:r>
              <a:rPr lang="en-US" dirty="0" smtClean="0">
                <a:solidFill>
                  <a:srgbClr val="FF0000"/>
                </a:solidFill>
              </a:rPr>
              <a:t>An exclusive </a:t>
            </a:r>
            <a:r>
              <a:rPr lang="en-US" dirty="0">
                <a:solidFill>
                  <a:srgbClr val="FF0000"/>
                </a:solidFill>
              </a:rPr>
              <a:t>legal right, given to an originator or an assignee to print, publish, perform, film, or record literary, artistic, or musical material, and to authorize others to do the same</a:t>
            </a:r>
            <a:r>
              <a:rPr lang="en-US" dirty="0" smtClean="0">
                <a:solidFill>
                  <a:srgbClr val="FF0000"/>
                </a:solidFill>
              </a:rPr>
              <a:t>. </a:t>
            </a:r>
            <a:endParaRPr lang="en-US" dirty="0">
              <a:solidFill>
                <a:srgbClr val="FF0000"/>
              </a:solidFill>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9800" y="4572001"/>
            <a:ext cx="31242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2" y="0"/>
            <a:ext cx="9139518"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41" y="4572000"/>
            <a:ext cx="3659841"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314963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76400"/>
            <a:ext cx="8229600" cy="4038600"/>
          </a:xfrm>
        </p:spPr>
        <p:txBody>
          <a:bodyPr>
            <a:normAutofit/>
          </a:bodyPr>
          <a:lstStyle/>
          <a:p>
            <a:r>
              <a:rPr lang="en-US" sz="2800" b="1" dirty="0" smtClean="0">
                <a:solidFill>
                  <a:srgbClr val="9966FF"/>
                </a:solidFill>
                <a:latin typeface="Aharoni" pitchFamily="2" charset="-79"/>
                <a:cs typeface="Aharoni" pitchFamily="2" charset="-79"/>
              </a:rPr>
              <a:t>The doctrine </a:t>
            </a:r>
            <a:r>
              <a:rPr lang="en-US" sz="2800" b="1" dirty="0">
                <a:solidFill>
                  <a:srgbClr val="9966FF"/>
                </a:solidFill>
                <a:latin typeface="Aharoni" pitchFamily="2" charset="-79"/>
                <a:cs typeface="Aharoni" pitchFamily="2" charset="-79"/>
              </a:rPr>
              <a:t>that brief excerpts of copyright material may, under certain circumstances, be quoted verbatim for purposes such as criticism, news reporting, teaching, and research, without the need for permission from or payment to the copyright holder</a:t>
            </a:r>
            <a:r>
              <a:rPr lang="en-US" sz="2800" b="1" dirty="0" smtClean="0">
                <a:solidFill>
                  <a:srgbClr val="9966FF"/>
                </a:solidFill>
                <a:latin typeface="Aharoni" pitchFamily="2" charset="-79"/>
                <a:cs typeface="Aharoni" pitchFamily="2" charset="-79"/>
              </a:rPr>
              <a:t>. </a:t>
            </a:r>
            <a:endParaRPr lang="en-US" sz="2800" b="1" dirty="0">
              <a:solidFill>
                <a:srgbClr val="9966FF"/>
              </a:solidFill>
              <a:latin typeface="Aharoni" pitchFamily="2" charset="-79"/>
              <a:cs typeface="Aharoni" pitchFamily="2" charset="-79"/>
            </a:endParaRPr>
          </a:p>
        </p:txBody>
      </p:sp>
      <p:sp>
        <p:nvSpPr>
          <p:cNvPr id="4" name="Rectangle 3"/>
          <p:cNvSpPr/>
          <p:nvPr/>
        </p:nvSpPr>
        <p:spPr>
          <a:xfrm>
            <a:off x="76200" y="152400"/>
            <a:ext cx="8382000"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Fair Use</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805" t="23560" r="11878" b="26954"/>
          <a:stretch/>
        </p:blipFill>
        <p:spPr bwMode="auto">
          <a:xfrm>
            <a:off x="53788" y="0"/>
            <a:ext cx="909021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4495800"/>
            <a:ext cx="22860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9631967"/>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334</TotalTime>
  <Words>317</Words>
  <Application>Microsoft Office PowerPoint</Application>
  <PresentationFormat>On-screen Show (4:3)</PresentationFormat>
  <Paragraphs>27</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call number</vt:lpstr>
      <vt:lpstr>Work cited page……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acs</dc:creator>
  <cp:lastModifiedBy>acs</cp:lastModifiedBy>
  <cp:revision>19</cp:revision>
  <dcterms:created xsi:type="dcterms:W3CDTF">2013-09-25T22:33:02Z</dcterms:created>
  <dcterms:modified xsi:type="dcterms:W3CDTF">2013-09-27T15:14:23Z</dcterms:modified>
</cp:coreProperties>
</file>